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6" r:id="rId2"/>
    <p:sldId id="260" r:id="rId3"/>
    <p:sldId id="261" r:id="rId4"/>
    <p:sldId id="270" r:id="rId5"/>
    <p:sldId id="257" r:id="rId6"/>
    <p:sldId id="259" r:id="rId7"/>
    <p:sldId id="258" r:id="rId8"/>
    <p:sldId id="262" r:id="rId9"/>
    <p:sldId id="268" r:id="rId10"/>
    <p:sldId id="269" r:id="rId11"/>
    <p:sldId id="263" r:id="rId12"/>
    <p:sldId id="264" r:id="rId13"/>
    <p:sldId id="265" r:id="rId14"/>
    <p:sldId id="266" r:id="rId15"/>
    <p:sldId id="267"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9DD162-D19C-4DDC-97E9-FFB9AFE1F8B6}" type="datetimeFigureOut">
              <a:rPr lang="en-US" smtClean="0"/>
              <a:t>4/13/2012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CCB79-01E7-429D-8584-47E1DDB7F72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3CCB79-01E7-429D-8584-47E1DDB7F72C}" type="slidenum">
              <a:rPr lang="en-US" smtClean="0"/>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FB5F8006-BB87-4D53-87E7-AF50FA538E7E}" type="datetimeFigureOut">
              <a:rPr lang="en-US" smtClean="0"/>
              <a:t>4/12/2012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E8F8DEB-C467-4437-B679-A379D03911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5F8006-BB87-4D53-87E7-AF50FA538E7E}" type="datetimeFigureOut">
              <a:rPr lang="en-US" smtClean="0"/>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F8DEB-C467-4437-B679-A379D03911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5F8006-BB87-4D53-87E7-AF50FA538E7E}" type="datetimeFigureOut">
              <a:rPr lang="en-US" smtClean="0"/>
              <a:t>4/12/2012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F8DEB-C467-4437-B679-A379D03911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FB5F8006-BB87-4D53-87E7-AF50FA538E7E}" type="datetimeFigureOut">
              <a:rPr lang="en-US" smtClean="0"/>
              <a:t>4/12/2012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1E8F8DEB-C467-4437-B679-A379D03911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FB5F8006-BB87-4D53-87E7-AF50FA538E7E}" type="datetimeFigureOut">
              <a:rPr lang="en-US" smtClean="0"/>
              <a:t>4/12/2012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1E8F8DEB-C467-4437-B679-A379D0391196}"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FB5F8006-BB87-4D53-87E7-AF50FA538E7E}" type="datetimeFigureOut">
              <a:rPr lang="en-US" smtClean="0"/>
              <a:t>4/12/2012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1E8F8DEB-C467-4437-B679-A379D03911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FB5F8006-BB87-4D53-87E7-AF50FA538E7E}" type="datetimeFigureOut">
              <a:rPr lang="en-US" smtClean="0"/>
              <a:t>4/12/2012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1E8F8DEB-C467-4437-B679-A379D039119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B5F8006-BB87-4D53-87E7-AF50FA538E7E}" type="datetimeFigureOut">
              <a:rPr lang="en-US" smtClean="0"/>
              <a:t>4/12/2012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8F8DEB-C467-4437-B679-A379D03911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FB5F8006-BB87-4D53-87E7-AF50FA538E7E}" type="datetimeFigureOut">
              <a:rPr lang="en-US" smtClean="0"/>
              <a:t>4/12/2012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1E8F8DEB-C467-4437-B679-A379D03911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FB5F8006-BB87-4D53-87E7-AF50FA538E7E}" type="datetimeFigureOut">
              <a:rPr lang="en-US" smtClean="0"/>
              <a:t>4/12/2012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1E8F8DEB-C467-4437-B679-A379D039119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FB5F8006-BB87-4D53-87E7-AF50FA538E7E}" type="datetimeFigureOut">
              <a:rPr lang="en-US" smtClean="0"/>
              <a:t>4/12/2012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1E8F8DEB-C467-4437-B679-A379D039119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FB5F8006-BB87-4D53-87E7-AF50FA538E7E}" type="datetimeFigureOut">
              <a:rPr lang="en-US" smtClean="0"/>
              <a:t>4/12/2012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E8F8DEB-C467-4437-B679-A379D039119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arkalne.lv/" TargetMode="External"/><Relationship Id="rId2" Type="http://schemas.openxmlformats.org/officeDocument/2006/relationships/hyperlink" Target="ilesa.tiona@garkalne.lv"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476672"/>
            <a:ext cx="8062912" cy="1769641"/>
          </a:xfrm>
        </p:spPr>
        <p:txBody>
          <a:bodyPr>
            <a:normAutofit/>
          </a:bodyPr>
          <a:lstStyle/>
          <a:p>
            <a:pPr algn="ctr"/>
            <a:r>
              <a:rPr lang="lv-LV" sz="4000" b="1" dirty="0" smtClean="0"/>
              <a:t>GAISMAS OBJEKTU NOMAIŅA GARKALNES NOVADĀ</a:t>
            </a:r>
            <a:endParaRPr lang="en-US" sz="6000" dirty="0"/>
          </a:p>
        </p:txBody>
      </p:sp>
      <p:sp>
        <p:nvSpPr>
          <p:cNvPr id="3" name="Subtitle 2"/>
          <p:cNvSpPr>
            <a:spLocks noGrp="1"/>
          </p:cNvSpPr>
          <p:nvPr>
            <p:ph type="subTitle" idx="1"/>
          </p:nvPr>
        </p:nvSpPr>
        <p:spPr>
          <a:xfrm>
            <a:off x="539552" y="3645024"/>
            <a:ext cx="8062912" cy="2040632"/>
          </a:xfrm>
        </p:spPr>
        <p:txBody>
          <a:bodyPr>
            <a:normAutofit fontScale="32500" lnSpcReduction="20000"/>
          </a:bodyPr>
          <a:lstStyle/>
          <a:p>
            <a:r>
              <a:rPr lang="lv-LV" sz="6000" b="1" dirty="0" smtClean="0"/>
              <a:t>Ilesa Tiona</a:t>
            </a:r>
            <a:endParaRPr lang="en-US" sz="6000" b="1" dirty="0" smtClean="0"/>
          </a:p>
          <a:p>
            <a:r>
              <a:rPr lang="lv-LV" sz="6000" b="1" dirty="0" smtClean="0"/>
              <a:t>Garkalnes novada Dome</a:t>
            </a:r>
            <a:endParaRPr lang="en-US" sz="6000" b="1" dirty="0" smtClean="0"/>
          </a:p>
          <a:p>
            <a:r>
              <a:rPr lang="lv-LV" sz="6000" b="1" dirty="0" smtClean="0"/>
              <a:t>Finanšu direktore</a:t>
            </a:r>
            <a:endParaRPr lang="en-US" sz="6000" b="1" dirty="0" smtClean="0"/>
          </a:p>
          <a:p>
            <a:r>
              <a:rPr lang="lv-LV" sz="6000" b="1" dirty="0" smtClean="0"/>
              <a:t>T. +371 67800928, +371 29251419</a:t>
            </a:r>
            <a:endParaRPr lang="en-US" sz="6000" b="1" dirty="0" smtClean="0"/>
          </a:p>
          <a:p>
            <a:r>
              <a:rPr lang="lv-LV" sz="6000" b="1" dirty="0" smtClean="0"/>
              <a:t>Fakss +371 </a:t>
            </a:r>
            <a:r>
              <a:rPr lang="lv-LV" sz="6000" b="1" dirty="0" smtClean="0"/>
              <a:t>67800928</a:t>
            </a:r>
            <a:endParaRPr lang="en-US" sz="6000" b="1" dirty="0" smtClean="0"/>
          </a:p>
          <a:p>
            <a:r>
              <a:rPr lang="lv-LV" sz="6000" b="1" dirty="0" smtClean="0"/>
              <a:t>e-pasts: </a:t>
            </a:r>
            <a:r>
              <a:rPr lang="lv-LV" sz="6000" b="1" dirty="0" smtClean="0">
                <a:hlinkClick r:id="rId2"/>
              </a:rPr>
              <a:t>ilesa.tiona@garkalne.lv</a:t>
            </a:r>
            <a:endParaRPr lang="en-US" sz="6000" b="1" dirty="0" smtClean="0"/>
          </a:p>
          <a:p>
            <a:r>
              <a:rPr lang="lv-LV" sz="6000" b="1" dirty="0" smtClean="0">
                <a:hlinkClick r:id="rId3"/>
              </a:rPr>
              <a:t>http://www.garkalne.lv</a:t>
            </a:r>
            <a:endParaRPr lang="en-US" sz="6000" b="1" dirty="0" smtClean="0"/>
          </a:p>
          <a:p>
            <a:endParaRPr lang="en-US" b="1" dirty="0"/>
          </a:p>
        </p:txBody>
      </p:sp>
      <p:pic>
        <p:nvPicPr>
          <p:cNvPr id="4" name="Picture 2"/>
          <p:cNvPicPr>
            <a:picLocks noChangeAspect="1" noChangeArrowheads="1"/>
          </p:cNvPicPr>
          <p:nvPr/>
        </p:nvPicPr>
        <p:blipFill>
          <a:blip r:embed="rId4" cstate="print"/>
          <a:srcRect/>
          <a:stretch>
            <a:fillRect/>
          </a:stretch>
        </p:blipFill>
        <p:spPr bwMode="auto">
          <a:xfrm>
            <a:off x="683568" y="2852936"/>
            <a:ext cx="3408585" cy="17534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13234"/>
          </a:xfrm>
        </p:spPr>
        <p:txBody>
          <a:bodyPr>
            <a:normAutofit/>
          </a:bodyPr>
          <a:lstStyle/>
          <a:p>
            <a:r>
              <a:rPr lang="lv-LV" sz="2000" b="1" dirty="0" smtClean="0"/>
              <a:t>GAISMAS OBJEKTU NOMAIŅA GARKALNES NOVADĀ</a:t>
            </a:r>
            <a:endParaRPr lang="en-US" sz="2000" dirty="0"/>
          </a:p>
        </p:txBody>
      </p:sp>
      <p:sp>
        <p:nvSpPr>
          <p:cNvPr id="3" name="Content Placeholder 2"/>
          <p:cNvSpPr>
            <a:spLocks noGrp="1"/>
          </p:cNvSpPr>
          <p:nvPr>
            <p:ph idx="1"/>
          </p:nvPr>
        </p:nvSpPr>
        <p:spPr>
          <a:xfrm>
            <a:off x="467544" y="1340768"/>
            <a:ext cx="8229600" cy="5184576"/>
          </a:xfrm>
        </p:spPr>
        <p:txBody>
          <a:bodyPr>
            <a:normAutofit/>
          </a:bodyPr>
          <a:lstStyle/>
          <a:p>
            <a:pPr algn="just">
              <a:buNone/>
            </a:pPr>
            <a:r>
              <a:rPr lang="en-US" sz="2000" dirty="0" smtClean="0"/>
              <a:t>2011.gada 24.maijā </a:t>
            </a:r>
            <a:r>
              <a:rPr lang="en-US" sz="2000" dirty="0" err="1" smtClean="0"/>
              <a:t>Noteikumi</a:t>
            </a:r>
            <a:r>
              <a:rPr lang="en-US" sz="2000" dirty="0" smtClean="0"/>
              <a:t> </a:t>
            </a:r>
            <a:r>
              <a:rPr lang="en-US" sz="2000" dirty="0" smtClean="0"/>
              <a:t>Nr.408</a:t>
            </a:r>
            <a:r>
              <a:rPr lang="lv-LV" sz="2000" dirty="0" smtClean="0"/>
              <a:t> </a:t>
            </a:r>
            <a:r>
              <a:rPr lang="lv-LV" sz="2000" dirty="0" smtClean="0"/>
              <a:t>“Klimata </a:t>
            </a:r>
            <a:r>
              <a:rPr lang="lv-LV" sz="2000" dirty="0" smtClean="0"/>
              <a:t>pārmaiņu finanšu instrumenta finansēto projektu </a:t>
            </a:r>
            <a:r>
              <a:rPr lang="lv-LV" sz="2000" dirty="0" smtClean="0"/>
              <a:t>atklāta </a:t>
            </a:r>
            <a:r>
              <a:rPr lang="en-US" sz="2000" dirty="0" err="1" smtClean="0"/>
              <a:t>konkursa</a:t>
            </a:r>
            <a:r>
              <a:rPr lang="en-US" sz="2000" dirty="0" smtClean="0"/>
              <a:t> </a:t>
            </a:r>
            <a:r>
              <a:rPr lang="en-US" sz="2000" dirty="0" smtClean="0"/>
              <a:t>"</a:t>
            </a:r>
            <a:r>
              <a:rPr lang="en-US" sz="2000" dirty="0" err="1" smtClean="0"/>
              <a:t>Siltumnīcefekta</a:t>
            </a:r>
            <a:r>
              <a:rPr lang="en-US" sz="2000" dirty="0" smtClean="0"/>
              <a:t> </a:t>
            </a:r>
            <a:r>
              <a:rPr lang="en-US" sz="2000" dirty="0" err="1" smtClean="0"/>
              <a:t>gāzu</a:t>
            </a:r>
            <a:r>
              <a:rPr lang="en-US" sz="2000" dirty="0" smtClean="0"/>
              <a:t> </a:t>
            </a:r>
            <a:r>
              <a:rPr lang="en-US" sz="2000" dirty="0" err="1" smtClean="0"/>
              <a:t>emisiju</a:t>
            </a:r>
            <a:r>
              <a:rPr lang="en-US" sz="2000" dirty="0" smtClean="0"/>
              <a:t> </a:t>
            </a:r>
            <a:r>
              <a:rPr lang="en-US" sz="2000" dirty="0" err="1" smtClean="0"/>
              <a:t>samazināšana</a:t>
            </a:r>
            <a:r>
              <a:rPr lang="en-US" sz="2000" dirty="0" smtClean="0"/>
              <a:t> </a:t>
            </a:r>
            <a:r>
              <a:rPr lang="en-US" sz="2000" dirty="0" err="1" smtClean="0"/>
              <a:t>pašvaldību</a:t>
            </a:r>
            <a:r>
              <a:rPr lang="lv-LV" sz="2000" dirty="0" smtClean="0"/>
              <a:t> </a:t>
            </a:r>
            <a:r>
              <a:rPr lang="en-US" sz="2000" dirty="0" err="1" smtClean="0"/>
              <a:t>publisko</a:t>
            </a:r>
            <a:r>
              <a:rPr lang="en-US" sz="2000" dirty="0" smtClean="0"/>
              <a:t> </a:t>
            </a:r>
            <a:r>
              <a:rPr lang="en-US" sz="2000" dirty="0" err="1" smtClean="0"/>
              <a:t>teritoriju</a:t>
            </a:r>
            <a:r>
              <a:rPr lang="en-US" sz="2000" dirty="0" smtClean="0"/>
              <a:t> </a:t>
            </a:r>
            <a:r>
              <a:rPr lang="en-US" sz="2000" dirty="0" err="1" smtClean="0"/>
              <a:t>apgaismojuma</a:t>
            </a:r>
            <a:r>
              <a:rPr lang="en-US" sz="2000" dirty="0" smtClean="0"/>
              <a:t> </a:t>
            </a:r>
            <a:r>
              <a:rPr lang="en-US" sz="2000" dirty="0" err="1" smtClean="0"/>
              <a:t>infrastruktūrā</a:t>
            </a:r>
            <a:r>
              <a:rPr lang="en-US" sz="2000" dirty="0" smtClean="0"/>
              <a:t>" </a:t>
            </a:r>
            <a:r>
              <a:rPr lang="en-US" sz="2000" dirty="0" err="1" smtClean="0"/>
              <a:t>nolikums</a:t>
            </a:r>
            <a:r>
              <a:rPr lang="lv-LV" sz="2000" dirty="0" smtClean="0"/>
              <a:t>”</a:t>
            </a:r>
          </a:p>
          <a:p>
            <a:r>
              <a:rPr lang="pt-BR" sz="2000" dirty="0" smtClean="0"/>
              <a:t>katras ielas vai publiskās teritorijas profila shēma (</a:t>
            </a:r>
            <a:r>
              <a:rPr lang="pt-BR" sz="2000" dirty="0" smtClean="0"/>
              <a:t>vismaz</a:t>
            </a:r>
            <a:r>
              <a:rPr lang="lv-LV" sz="2000" dirty="0" smtClean="0"/>
              <a:t> </a:t>
            </a:r>
            <a:r>
              <a:rPr lang="en-US" sz="2000" dirty="0" err="1" smtClean="0"/>
              <a:t>mērogā</a:t>
            </a:r>
            <a:r>
              <a:rPr lang="en-US" sz="2000" dirty="0" smtClean="0"/>
              <a:t> </a:t>
            </a:r>
            <a:r>
              <a:rPr lang="en-US" sz="2000" dirty="0" smtClean="0"/>
              <a:t>1:1000), </a:t>
            </a:r>
            <a:r>
              <a:rPr lang="en-US" sz="2000" dirty="0" err="1" smtClean="0"/>
              <a:t>kurā</a:t>
            </a:r>
            <a:r>
              <a:rPr lang="en-US" sz="2000" dirty="0" smtClean="0"/>
              <a:t> </a:t>
            </a:r>
            <a:r>
              <a:rPr lang="en-US" sz="2000" dirty="0" err="1" smtClean="0"/>
              <a:t>paredzēts</a:t>
            </a:r>
            <a:r>
              <a:rPr lang="en-US" sz="2000" dirty="0" smtClean="0"/>
              <a:t> </a:t>
            </a:r>
            <a:r>
              <a:rPr lang="en-US" sz="2000" dirty="0" err="1" smtClean="0"/>
              <a:t>īstenot</a:t>
            </a:r>
            <a:r>
              <a:rPr lang="en-US" sz="2000" dirty="0" smtClean="0"/>
              <a:t> </a:t>
            </a:r>
            <a:r>
              <a:rPr lang="en-US" sz="2000" dirty="0" err="1" smtClean="0"/>
              <a:t>projektu</a:t>
            </a:r>
            <a:r>
              <a:rPr lang="en-US" sz="2000" dirty="0" smtClean="0"/>
              <a:t>, </a:t>
            </a:r>
            <a:r>
              <a:rPr lang="en-US" sz="2000" dirty="0" err="1" smtClean="0"/>
              <a:t>norādot</a:t>
            </a:r>
            <a:r>
              <a:rPr lang="en-US" sz="2000" dirty="0" smtClean="0"/>
              <a:t> </a:t>
            </a:r>
            <a:r>
              <a:rPr lang="en-US" sz="2000" dirty="0" err="1" smtClean="0"/>
              <a:t>attālumus</a:t>
            </a:r>
            <a:r>
              <a:rPr lang="en-US" sz="2000" dirty="0" smtClean="0"/>
              <a:t> </a:t>
            </a:r>
            <a:r>
              <a:rPr lang="en-US" sz="2000" dirty="0" err="1" smtClean="0"/>
              <a:t>starp</a:t>
            </a:r>
            <a:r>
              <a:rPr lang="en-US" sz="2000" dirty="0" smtClean="0"/>
              <a:t> </a:t>
            </a:r>
            <a:r>
              <a:rPr lang="en-US" sz="2000" dirty="0" err="1" smtClean="0"/>
              <a:t>esošajiem</a:t>
            </a:r>
            <a:r>
              <a:rPr lang="lv-LV" sz="2000" dirty="0" smtClean="0"/>
              <a:t> balstiem</a:t>
            </a:r>
            <a:r>
              <a:rPr lang="lv-LV" sz="2000" dirty="0" smtClean="0"/>
              <a:t>, trošu izvietojumu un garumus, gaismekļu stiprinājumus </a:t>
            </a:r>
            <a:r>
              <a:rPr lang="lv-LV" sz="2000" dirty="0" smtClean="0"/>
              <a:t>ēku </a:t>
            </a:r>
            <a:r>
              <a:rPr lang="en-US" sz="2000" dirty="0" err="1" smtClean="0"/>
              <a:t>sienās</a:t>
            </a:r>
            <a:r>
              <a:rPr lang="en-US" sz="2000" dirty="0" smtClean="0"/>
              <a:t>, to </a:t>
            </a:r>
            <a:r>
              <a:rPr lang="en-US" sz="2000" dirty="0" err="1" smtClean="0"/>
              <a:t>augstumus</a:t>
            </a:r>
            <a:r>
              <a:rPr lang="en-US" sz="2000" dirty="0" smtClean="0"/>
              <a:t> un </a:t>
            </a:r>
            <a:r>
              <a:rPr lang="en-US" sz="2000" dirty="0" err="1" smtClean="0"/>
              <a:t>savstarpējos</a:t>
            </a:r>
            <a:r>
              <a:rPr lang="en-US" sz="2000" dirty="0" smtClean="0"/>
              <a:t> </a:t>
            </a:r>
            <a:r>
              <a:rPr lang="en-US" sz="2000" dirty="0" err="1" smtClean="0"/>
              <a:t>attālumus</a:t>
            </a:r>
            <a:endParaRPr lang="lv-LV" sz="2000" dirty="0" smtClean="0"/>
          </a:p>
          <a:p>
            <a:r>
              <a:rPr lang="en-US" sz="2000" dirty="0" err="1" smtClean="0"/>
              <a:t>Projekta</a:t>
            </a:r>
            <a:r>
              <a:rPr lang="en-US" sz="2000" dirty="0" smtClean="0"/>
              <a:t> </a:t>
            </a:r>
            <a:r>
              <a:rPr lang="en-US" sz="2000" dirty="0" err="1" smtClean="0"/>
              <a:t>iesniedzēja</a:t>
            </a:r>
            <a:r>
              <a:rPr lang="en-US" sz="2000" dirty="0" smtClean="0"/>
              <a:t> </a:t>
            </a:r>
            <a:r>
              <a:rPr lang="en-US" sz="2000" dirty="0" err="1" smtClean="0"/>
              <a:t>apliecinājums</a:t>
            </a:r>
            <a:r>
              <a:rPr lang="en-US" sz="2000" dirty="0" smtClean="0"/>
              <a:t>, ka </a:t>
            </a:r>
            <a:r>
              <a:rPr lang="en-US" sz="2000" dirty="0" err="1" smtClean="0"/>
              <a:t>projektam</a:t>
            </a:r>
            <a:r>
              <a:rPr lang="en-US" sz="2000" dirty="0" smtClean="0"/>
              <a:t> </a:t>
            </a:r>
            <a:r>
              <a:rPr lang="en-US" sz="2000" dirty="0" err="1" smtClean="0"/>
              <a:t>pieteiktā</a:t>
            </a:r>
            <a:r>
              <a:rPr lang="lv-LV" sz="2000" dirty="0" smtClean="0"/>
              <a:t> </a:t>
            </a:r>
            <a:r>
              <a:rPr lang="en-US" sz="2000" dirty="0" err="1" smtClean="0"/>
              <a:t>apgaismojuma</a:t>
            </a:r>
            <a:r>
              <a:rPr lang="en-US" sz="2000" dirty="0" smtClean="0"/>
              <a:t> </a:t>
            </a:r>
            <a:r>
              <a:rPr lang="en-US" sz="2000" dirty="0" err="1" smtClean="0"/>
              <a:t>infrastruktūra</a:t>
            </a:r>
            <a:r>
              <a:rPr lang="en-US" sz="2000" dirty="0" smtClean="0"/>
              <a:t> </a:t>
            </a:r>
            <a:r>
              <a:rPr lang="en-US" sz="2000" dirty="0" err="1" smtClean="0"/>
              <a:t>atrodas</a:t>
            </a:r>
            <a:r>
              <a:rPr lang="en-US" sz="2000" dirty="0" smtClean="0"/>
              <a:t> </a:t>
            </a:r>
            <a:r>
              <a:rPr lang="en-US" sz="2000" dirty="0" err="1" smtClean="0"/>
              <a:t>projekta</a:t>
            </a:r>
            <a:r>
              <a:rPr lang="en-US" sz="2000" dirty="0" smtClean="0"/>
              <a:t> </a:t>
            </a:r>
            <a:r>
              <a:rPr lang="en-US" sz="2000" dirty="0" err="1" smtClean="0"/>
              <a:t>iesniedzēja</a:t>
            </a:r>
            <a:r>
              <a:rPr lang="en-US" sz="2000" dirty="0" smtClean="0"/>
              <a:t> </a:t>
            </a:r>
            <a:r>
              <a:rPr lang="en-US" sz="2000" dirty="0" err="1" smtClean="0"/>
              <a:t>bilancē</a:t>
            </a:r>
            <a:r>
              <a:rPr lang="en-US" sz="2000" dirty="0" smtClean="0"/>
              <a:t>,</a:t>
            </a:r>
            <a:r>
              <a:rPr lang="lv-LV" sz="2000" dirty="0" smtClean="0"/>
              <a:t> norādot </a:t>
            </a:r>
            <a:r>
              <a:rPr lang="lv-LV" sz="2000" dirty="0" smtClean="0"/>
              <a:t>gaismekļu skaitu, tipu un sadalījumu pa jaudām</a:t>
            </a: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85242"/>
          </a:xfrm>
        </p:spPr>
        <p:txBody>
          <a:bodyPr>
            <a:normAutofit/>
          </a:bodyPr>
          <a:lstStyle/>
          <a:p>
            <a:r>
              <a:rPr lang="lv-LV" sz="2000" b="1" dirty="0" smtClean="0"/>
              <a:t>VELOCELIŅA BERĢI - UPESCIEMS - LANGSTIŅI IZBŪVE</a:t>
            </a:r>
            <a:endParaRPr lang="en-US" sz="2000" b="1" dirty="0"/>
          </a:p>
        </p:txBody>
      </p:sp>
      <p:sp>
        <p:nvSpPr>
          <p:cNvPr id="3" name="Content Placeholder 2"/>
          <p:cNvSpPr>
            <a:spLocks noGrp="1"/>
          </p:cNvSpPr>
          <p:nvPr>
            <p:ph idx="1"/>
          </p:nvPr>
        </p:nvSpPr>
        <p:spPr>
          <a:xfrm>
            <a:off x="395536" y="3429000"/>
            <a:ext cx="8229600" cy="2808312"/>
          </a:xfrm>
        </p:spPr>
        <p:txBody>
          <a:bodyPr>
            <a:normAutofit/>
          </a:bodyPr>
          <a:lstStyle/>
          <a:p>
            <a:pPr>
              <a:buNone/>
            </a:pPr>
            <a:r>
              <a:rPr lang="lv-LV" sz="2400" dirty="0" smtClean="0"/>
              <a:t>2009.gada 26.maijā Garkalnes novada Dome ar Valsts aģentūru „Latvijas investīciju un attīstības aģentūra” parakstīja vienošanos par projekta </a:t>
            </a:r>
            <a:r>
              <a:rPr lang="lv-LV" sz="2400" dirty="0" smtClean="0">
                <a:solidFill>
                  <a:schemeClr val="accent2">
                    <a:lumMod val="60000"/>
                    <a:lumOff val="40000"/>
                  </a:schemeClr>
                </a:solidFill>
              </a:rPr>
              <a:t>„Veloceliņa </a:t>
            </a:r>
            <a:r>
              <a:rPr lang="lv-LV" sz="2400" dirty="0" err="1" smtClean="0">
                <a:solidFill>
                  <a:schemeClr val="accent2">
                    <a:lumMod val="60000"/>
                    <a:lumOff val="40000"/>
                  </a:schemeClr>
                </a:solidFill>
              </a:rPr>
              <a:t>Berģi</a:t>
            </a:r>
            <a:r>
              <a:rPr lang="lv-LV" sz="2400" dirty="0" smtClean="0">
                <a:solidFill>
                  <a:schemeClr val="accent2">
                    <a:lumMod val="60000"/>
                    <a:lumOff val="40000"/>
                  </a:schemeClr>
                </a:solidFill>
              </a:rPr>
              <a:t> – </a:t>
            </a:r>
            <a:r>
              <a:rPr lang="lv-LV" sz="2400" dirty="0" err="1" smtClean="0">
                <a:solidFill>
                  <a:schemeClr val="accent2">
                    <a:lumMod val="60000"/>
                    <a:lumOff val="40000"/>
                  </a:schemeClr>
                </a:solidFill>
              </a:rPr>
              <a:t>Upesciems</a:t>
            </a:r>
            <a:r>
              <a:rPr lang="lv-LV" sz="2400" dirty="0" smtClean="0">
                <a:solidFill>
                  <a:schemeClr val="accent2">
                    <a:lumMod val="60000"/>
                    <a:lumOff val="40000"/>
                  </a:schemeClr>
                </a:solidFill>
              </a:rPr>
              <a:t> – </a:t>
            </a:r>
            <a:r>
              <a:rPr lang="lv-LV" sz="2400" dirty="0" err="1" smtClean="0">
                <a:solidFill>
                  <a:schemeClr val="accent2">
                    <a:lumMod val="60000"/>
                    <a:lumOff val="40000"/>
                  </a:schemeClr>
                </a:solidFill>
              </a:rPr>
              <a:t>Langstiņi</a:t>
            </a:r>
            <a:r>
              <a:rPr lang="lv-LV" sz="2400" dirty="0" smtClean="0">
                <a:solidFill>
                  <a:schemeClr val="accent2">
                    <a:lumMod val="60000"/>
                    <a:lumOff val="40000"/>
                  </a:schemeClr>
                </a:solidFill>
              </a:rPr>
              <a:t> izbūve” </a:t>
            </a:r>
            <a:r>
              <a:rPr lang="lv-LV" sz="2400" dirty="0" smtClean="0"/>
              <a:t>īstenošanu</a:t>
            </a:r>
            <a:endParaRPr lang="en-US" sz="2400" dirty="0"/>
          </a:p>
        </p:txBody>
      </p:sp>
      <p:pic>
        <p:nvPicPr>
          <p:cNvPr id="2050" name="Picture 2"/>
          <p:cNvPicPr>
            <a:picLocks noChangeAspect="1" noChangeArrowheads="1"/>
          </p:cNvPicPr>
          <p:nvPr/>
        </p:nvPicPr>
        <p:blipFill>
          <a:blip r:embed="rId2" cstate="print"/>
          <a:srcRect/>
          <a:stretch>
            <a:fillRect/>
          </a:stretch>
        </p:blipFill>
        <p:spPr bwMode="auto">
          <a:xfrm>
            <a:off x="2195736" y="1124744"/>
            <a:ext cx="3937343"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29258"/>
          </a:xfrm>
        </p:spPr>
        <p:txBody>
          <a:bodyPr>
            <a:normAutofit/>
          </a:bodyPr>
          <a:lstStyle/>
          <a:p>
            <a:r>
              <a:rPr lang="lv-LV" sz="2000" b="1" dirty="0" smtClean="0"/>
              <a:t>VELOCELIŅA BERĢI - UPESCIEMS - LANGSTIŅI IZBŪVE</a:t>
            </a:r>
            <a:endParaRPr lang="en-US" sz="2000" dirty="0"/>
          </a:p>
        </p:txBody>
      </p:sp>
      <p:pic>
        <p:nvPicPr>
          <p:cNvPr id="4" name="Content Placeholder 3"/>
          <p:cNvPicPr>
            <a:picLocks noGrp="1"/>
          </p:cNvPicPr>
          <p:nvPr>
            <p:ph idx="1"/>
          </p:nvPr>
        </p:nvPicPr>
        <p:blipFill>
          <a:blip r:embed="rId2" cstate="print"/>
          <a:srcRect/>
          <a:stretch>
            <a:fillRect/>
          </a:stretch>
        </p:blipFill>
        <p:spPr bwMode="auto">
          <a:xfrm>
            <a:off x="1335186" y="1882775"/>
            <a:ext cx="6473628"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57250"/>
          </a:xfrm>
        </p:spPr>
        <p:txBody>
          <a:bodyPr>
            <a:normAutofit/>
          </a:bodyPr>
          <a:lstStyle/>
          <a:p>
            <a:r>
              <a:rPr lang="lv-LV" sz="2000" b="1" dirty="0" smtClean="0"/>
              <a:t>VELOCELIŅA BERĢI - UPESCIEMS - LANGSTIŅI IZBŪVE</a:t>
            </a:r>
            <a:endParaRPr lang="en-US" sz="2000" dirty="0"/>
          </a:p>
        </p:txBody>
      </p:sp>
      <p:sp>
        <p:nvSpPr>
          <p:cNvPr id="3" name="Content Placeholder 2"/>
          <p:cNvSpPr>
            <a:spLocks noGrp="1"/>
          </p:cNvSpPr>
          <p:nvPr>
            <p:ph idx="1"/>
          </p:nvPr>
        </p:nvSpPr>
        <p:spPr/>
        <p:txBody>
          <a:bodyPr>
            <a:normAutofit fontScale="70000" lnSpcReduction="20000"/>
          </a:bodyPr>
          <a:lstStyle/>
          <a:p>
            <a:pPr>
              <a:lnSpc>
                <a:spcPct val="120000"/>
              </a:lnSpc>
              <a:buNone/>
            </a:pPr>
            <a:r>
              <a:rPr lang="lv-LV" dirty="0" smtClean="0"/>
              <a:t>Projekta mērķis ir attīstīt </a:t>
            </a:r>
            <a:r>
              <a:rPr lang="lv-LV" dirty="0" err="1" smtClean="0"/>
              <a:t>velotūrismu</a:t>
            </a:r>
            <a:r>
              <a:rPr lang="lv-LV" dirty="0" smtClean="0"/>
              <a:t> Garkalnes novadā maršrutā </a:t>
            </a:r>
            <a:r>
              <a:rPr lang="lv-LV" dirty="0" err="1" smtClean="0"/>
              <a:t>Berģi</a:t>
            </a:r>
            <a:r>
              <a:rPr lang="lv-LV" dirty="0" smtClean="0"/>
              <a:t> - </a:t>
            </a:r>
            <a:r>
              <a:rPr lang="lv-LV" dirty="0" err="1" smtClean="0"/>
              <a:t>Upesciems</a:t>
            </a:r>
            <a:r>
              <a:rPr lang="lv-LV" dirty="0" smtClean="0"/>
              <a:t> - </a:t>
            </a:r>
            <a:r>
              <a:rPr lang="lv-LV" dirty="0" err="1" smtClean="0"/>
              <a:t>Langstiņi</a:t>
            </a:r>
            <a:r>
              <a:rPr lang="lv-LV" dirty="0" smtClean="0"/>
              <a:t> </a:t>
            </a:r>
            <a:r>
              <a:rPr lang="lv-LV" dirty="0" smtClean="0">
                <a:solidFill>
                  <a:schemeClr val="accent2">
                    <a:lumMod val="60000"/>
                    <a:lumOff val="40000"/>
                  </a:schemeClr>
                </a:solidFill>
              </a:rPr>
              <a:t>7,9 </a:t>
            </a:r>
            <a:r>
              <a:rPr lang="lv-LV" dirty="0" smtClean="0"/>
              <a:t>km garumā izveidojot veloceliņu infrastruktūru, atbalstot tūristu drošību, veselīgu dzīvesveidu un vidi, kā arī ilgtspējīgu tūrisma attīstību</a:t>
            </a:r>
            <a:r>
              <a:rPr lang="lv-LV" dirty="0" smtClean="0"/>
              <a:t>.</a:t>
            </a:r>
          </a:p>
          <a:p>
            <a:pPr>
              <a:lnSpc>
                <a:spcPct val="120000"/>
              </a:lnSpc>
            </a:pPr>
            <a:r>
              <a:rPr lang="lv-LV" dirty="0" smtClean="0"/>
              <a:t>Veloceliņš </a:t>
            </a:r>
            <a:r>
              <a:rPr lang="lv-LV" dirty="0" smtClean="0"/>
              <a:t>savieno </a:t>
            </a:r>
            <a:r>
              <a:rPr lang="lv-LV" dirty="0" smtClean="0"/>
              <a:t>8 tūrisma  apskates vietas, </a:t>
            </a:r>
            <a:endParaRPr lang="lv-LV" dirty="0" smtClean="0"/>
          </a:p>
          <a:p>
            <a:pPr>
              <a:lnSpc>
                <a:spcPct val="120000"/>
              </a:lnSpc>
            </a:pPr>
            <a:r>
              <a:rPr lang="lv-LV" dirty="0" smtClean="0"/>
              <a:t>tā </a:t>
            </a:r>
            <a:r>
              <a:rPr lang="lv-LV" dirty="0" smtClean="0"/>
              <a:t>maršrutā paredzētas 3 autostāvvietas </a:t>
            </a:r>
            <a:endParaRPr lang="lv-LV" dirty="0" smtClean="0"/>
          </a:p>
          <a:p>
            <a:pPr>
              <a:lnSpc>
                <a:spcPct val="120000"/>
              </a:lnSpc>
            </a:pPr>
            <a:r>
              <a:rPr lang="lv-LV" dirty="0" smtClean="0"/>
              <a:t>2 </a:t>
            </a:r>
            <a:r>
              <a:rPr lang="lv-LV" dirty="0" smtClean="0"/>
              <a:t>labiekārtotas atpūtas vietas ar piknika vietu, </a:t>
            </a:r>
            <a:r>
              <a:rPr lang="lv-LV" dirty="0" err="1" smtClean="0"/>
              <a:t>velonovietni</a:t>
            </a:r>
            <a:r>
              <a:rPr lang="lv-LV" dirty="0" smtClean="0"/>
              <a:t>, sporta laukumiem. </a:t>
            </a:r>
            <a:endParaRPr lang="lv-LV" dirty="0" smtClean="0"/>
          </a:p>
          <a:p>
            <a:pPr>
              <a:lnSpc>
                <a:spcPct val="120000"/>
              </a:lnSpc>
            </a:pPr>
            <a:r>
              <a:rPr lang="lv-LV" dirty="0" smtClean="0"/>
              <a:t>Paralēli </a:t>
            </a:r>
            <a:r>
              <a:rPr lang="lv-LV" dirty="0" smtClean="0"/>
              <a:t>veloceliņa izbūvei projekta ietvaros </a:t>
            </a:r>
            <a:r>
              <a:rPr lang="lv-LV" dirty="0" smtClean="0"/>
              <a:t>ir </a:t>
            </a:r>
            <a:r>
              <a:rPr lang="lv-LV" dirty="0" smtClean="0"/>
              <a:t>uzstādīti satiksmes organizācijas tehniskie līdzekļi, attīstīta veloceliņa informatīvā </a:t>
            </a:r>
            <a:r>
              <a:rPr lang="lv-LV" dirty="0" smtClean="0"/>
              <a:t>infrastruktūra, veikta </a:t>
            </a:r>
            <a:r>
              <a:rPr lang="lv-LV" dirty="0" smtClean="0"/>
              <a:t>teritorijas apzaļumošana, ierīkots elektrības apgaismojums visos veloceliņa posmos.</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57250"/>
          </a:xfrm>
        </p:spPr>
        <p:txBody>
          <a:bodyPr>
            <a:normAutofit/>
          </a:bodyPr>
          <a:lstStyle/>
          <a:p>
            <a:r>
              <a:rPr lang="lv-LV" sz="2000" b="1" dirty="0" smtClean="0"/>
              <a:t>VELOCELIŅA BERĢI - UPESCIEMS - LANGSTIŅI IZBŪVE</a:t>
            </a:r>
            <a:endParaRPr lang="en-US" sz="2000" dirty="0"/>
          </a:p>
        </p:txBody>
      </p:sp>
      <p:sp>
        <p:nvSpPr>
          <p:cNvPr id="3" name="Content Placeholder 2"/>
          <p:cNvSpPr>
            <a:spLocks noGrp="1"/>
          </p:cNvSpPr>
          <p:nvPr>
            <p:ph idx="1"/>
          </p:nvPr>
        </p:nvSpPr>
        <p:spPr/>
        <p:txBody>
          <a:bodyPr>
            <a:normAutofit/>
          </a:bodyPr>
          <a:lstStyle/>
          <a:p>
            <a:r>
              <a:rPr lang="lv-LV" dirty="0" smtClean="0"/>
              <a:t>Projekta </a:t>
            </a:r>
            <a:r>
              <a:rPr lang="lv-LV" dirty="0" smtClean="0"/>
              <a:t>kopējās izmaksas apstiprinātas 650000 </a:t>
            </a:r>
            <a:r>
              <a:rPr lang="lv-LV" dirty="0" smtClean="0"/>
              <a:t>LVL</a:t>
            </a:r>
          </a:p>
          <a:p>
            <a:r>
              <a:rPr lang="lv-LV" dirty="0" smtClean="0"/>
              <a:t>Attiecināmās </a:t>
            </a:r>
            <a:r>
              <a:rPr lang="lv-LV" dirty="0" smtClean="0"/>
              <a:t>izmaksas 649100 LVL </a:t>
            </a:r>
            <a:r>
              <a:rPr lang="lv-LV" dirty="0" smtClean="0"/>
              <a:t>apmērā</a:t>
            </a:r>
          </a:p>
          <a:p>
            <a:r>
              <a:rPr lang="lv-LV" dirty="0" smtClean="0"/>
              <a:t>Atbalsta </a:t>
            </a:r>
            <a:r>
              <a:rPr lang="lv-LV" dirty="0" smtClean="0"/>
              <a:t>finansējums 538753 LVL. </a:t>
            </a:r>
            <a:endParaRPr lang="lv-LV" dirty="0" smtClean="0"/>
          </a:p>
          <a:p>
            <a:pPr>
              <a:buNone/>
            </a:pPr>
            <a:endParaRPr lang="lv-LV" dirty="0" smtClean="0"/>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85242"/>
          </a:xfrm>
        </p:spPr>
        <p:txBody>
          <a:bodyPr>
            <a:normAutofit/>
          </a:bodyPr>
          <a:lstStyle/>
          <a:p>
            <a:r>
              <a:rPr lang="lv-LV" sz="2000" b="1" dirty="0" smtClean="0"/>
              <a:t>VELOCELIŅA BERĢI - UPESCIEMS - LANGSTIŅI IZBŪVE</a:t>
            </a:r>
            <a:endParaRPr lang="en-US" sz="2000" dirty="0"/>
          </a:p>
        </p:txBody>
      </p:sp>
      <p:sp>
        <p:nvSpPr>
          <p:cNvPr id="3" name="Content Placeholder 2"/>
          <p:cNvSpPr>
            <a:spLocks noGrp="1"/>
          </p:cNvSpPr>
          <p:nvPr>
            <p:ph idx="1"/>
          </p:nvPr>
        </p:nvSpPr>
        <p:spPr>
          <a:xfrm>
            <a:off x="539552" y="1412776"/>
            <a:ext cx="7931224" cy="3745888"/>
          </a:xfrm>
        </p:spPr>
        <p:txBody>
          <a:bodyPr>
            <a:normAutofit/>
          </a:bodyPr>
          <a:lstStyle/>
          <a:p>
            <a:pPr hangingPunct="0">
              <a:buNone/>
            </a:pPr>
            <a:r>
              <a:rPr lang="lv-LV" sz="2000" dirty="0" smtClean="0"/>
              <a:t>265 – 30 W</a:t>
            </a:r>
            <a:endParaRPr lang="en-US" sz="2000" dirty="0" smtClean="0"/>
          </a:p>
          <a:p>
            <a:pPr hangingPunct="0">
              <a:buNone/>
            </a:pPr>
            <a:r>
              <a:rPr lang="lv-LV" sz="2000" dirty="0" smtClean="0"/>
              <a:t>265 * 0.03 </a:t>
            </a:r>
            <a:r>
              <a:rPr lang="lv-LV" sz="2000" dirty="0" smtClean="0"/>
              <a:t>=7.95 </a:t>
            </a:r>
            <a:r>
              <a:rPr lang="lv-LV" sz="2000" dirty="0" err="1" smtClean="0"/>
              <a:t>dn</a:t>
            </a:r>
            <a:r>
              <a:rPr lang="lv-LV" sz="2000" dirty="0" smtClean="0"/>
              <a:t> kW *3650 vidējas ielu apgaismojuma degšanas ilgums gadā </a:t>
            </a:r>
            <a:r>
              <a:rPr lang="lv-LV" sz="2000" dirty="0" smtClean="0"/>
              <a:t>= 29017 </a:t>
            </a:r>
            <a:r>
              <a:rPr lang="lv-LV" sz="2000" dirty="0" smtClean="0"/>
              <a:t>kWh/gadā </a:t>
            </a:r>
            <a:endParaRPr lang="en-US" sz="2000" dirty="0" smtClean="0"/>
          </a:p>
          <a:p>
            <a:pPr hangingPunct="0">
              <a:buNone/>
            </a:pPr>
            <a:r>
              <a:rPr lang="lv-LV" sz="2000" dirty="0" smtClean="0"/>
              <a:t>29017 * 0.10 = 2901 LVL/gadā</a:t>
            </a:r>
            <a:endParaRPr lang="en-US" sz="2000" dirty="0" smtClean="0"/>
          </a:p>
          <a:p>
            <a:pPr hangingPunct="0">
              <a:buNone/>
            </a:pPr>
            <a:r>
              <a:rPr lang="lv-LV" sz="2000" dirty="0" smtClean="0"/>
              <a:t> </a:t>
            </a:r>
            <a:endParaRPr lang="en-US" sz="2000" dirty="0" smtClean="0"/>
          </a:p>
          <a:p>
            <a:pPr hangingPunct="0">
              <a:buNone/>
            </a:pPr>
            <a:r>
              <a:rPr lang="lv-LV" sz="2000" dirty="0" smtClean="0"/>
              <a:t>Paredzētās – </a:t>
            </a:r>
            <a:r>
              <a:rPr lang="lv-LV" sz="2000" dirty="0" smtClean="0"/>
              <a:t>265 * 0.11= 2915 * 3650 = 106397</a:t>
            </a:r>
            <a:endParaRPr lang="en-US" sz="2000" dirty="0" smtClean="0"/>
          </a:p>
          <a:p>
            <a:pPr hangingPunct="0">
              <a:buNone/>
            </a:pPr>
            <a:r>
              <a:rPr lang="lv-LV" sz="2000" dirty="0" smtClean="0"/>
              <a:t>106397 * 0.1=10639 LVL/gadā</a:t>
            </a:r>
            <a:endParaRPr lang="en-US" sz="2000" dirty="0" smtClean="0"/>
          </a:p>
          <a:p>
            <a:pPr hangingPunct="0">
              <a:buNone/>
            </a:pPr>
            <a:r>
              <a:rPr lang="lv-LV" sz="2000" dirty="0" smtClean="0"/>
              <a:t> </a:t>
            </a:r>
            <a:endParaRPr lang="en-US" sz="2000" dirty="0" smtClean="0"/>
          </a:p>
          <a:p>
            <a:pPr hangingPunct="0">
              <a:buNone/>
            </a:pPr>
            <a:r>
              <a:rPr lang="lv-LV" sz="2000" dirty="0" smtClean="0"/>
              <a:t>Starpība </a:t>
            </a:r>
            <a:r>
              <a:rPr lang="lv-LV" sz="2000" dirty="0" smtClean="0">
                <a:solidFill>
                  <a:schemeClr val="accent2">
                    <a:lumMod val="60000"/>
                    <a:lumOff val="40000"/>
                  </a:schemeClr>
                </a:solidFill>
              </a:rPr>
              <a:t>7738 </a:t>
            </a:r>
            <a:r>
              <a:rPr lang="lv-LV" sz="2000" dirty="0" smtClean="0"/>
              <a:t>LVL/gadā </a:t>
            </a:r>
            <a:r>
              <a:rPr lang="lv-LV" sz="2000" dirty="0" smtClean="0"/>
              <a:t>– ietaupījums</a:t>
            </a:r>
            <a:endParaRPr lang="en-US" sz="2000" dirty="0" smtClean="0"/>
          </a:p>
          <a:p>
            <a:pPr hangingPunct="0">
              <a:buNone/>
            </a:pPr>
            <a:r>
              <a:rPr lang="lv-LV" sz="2000" dirty="0" smtClean="0"/>
              <a:t>Starpība 17490LVL  2.26 gados atmaksājas</a:t>
            </a: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lv-LV" b="1" dirty="0" smtClean="0">
              <a:solidFill>
                <a:schemeClr val="accent2">
                  <a:lumMod val="60000"/>
                  <a:lumOff val="40000"/>
                </a:schemeClr>
              </a:solidFill>
            </a:endParaRPr>
          </a:p>
          <a:p>
            <a:pPr algn="ctr">
              <a:buNone/>
            </a:pPr>
            <a:endParaRPr lang="lv-LV" b="1" dirty="0" smtClean="0">
              <a:solidFill>
                <a:schemeClr val="accent2">
                  <a:lumMod val="60000"/>
                  <a:lumOff val="40000"/>
                </a:schemeClr>
              </a:solidFill>
            </a:endParaRPr>
          </a:p>
          <a:p>
            <a:pPr algn="ctr">
              <a:buNone/>
            </a:pPr>
            <a:endParaRPr lang="lv-LV" b="1" dirty="0" smtClean="0">
              <a:solidFill>
                <a:schemeClr val="accent2">
                  <a:lumMod val="60000"/>
                  <a:lumOff val="40000"/>
                </a:schemeClr>
              </a:solidFill>
            </a:endParaRPr>
          </a:p>
          <a:p>
            <a:pPr algn="ctr">
              <a:buNone/>
            </a:pPr>
            <a:r>
              <a:rPr lang="lv-LV" sz="4000" b="1" dirty="0" smtClean="0">
                <a:solidFill>
                  <a:schemeClr val="accent2">
                    <a:lumMod val="60000"/>
                    <a:lumOff val="40000"/>
                  </a:schemeClr>
                </a:solidFill>
              </a:rPr>
              <a:t>PALDIES PAR UZMANĪBU!</a:t>
            </a:r>
          </a:p>
          <a:p>
            <a:pPr algn="ctr">
              <a:buNone/>
            </a:pPr>
            <a:endParaRPr lang="lv-LV" b="1" dirty="0" smtClean="0">
              <a:solidFill>
                <a:schemeClr val="accent2">
                  <a:lumMod val="60000"/>
                  <a:lumOff val="40000"/>
                </a:schemeClr>
              </a:solidFill>
            </a:endParaRPr>
          </a:p>
          <a:p>
            <a:pPr algn="ctr">
              <a:buNone/>
            </a:pPr>
            <a:endParaRPr lang="en-US" b="1" dirty="0">
              <a:solidFill>
                <a:schemeClr val="accent2">
                  <a:lumMod val="60000"/>
                  <a:lumOff val="40000"/>
                </a:schemeClr>
              </a:solidFill>
            </a:endParaRPr>
          </a:p>
        </p:txBody>
      </p:sp>
      <p:pic>
        <p:nvPicPr>
          <p:cNvPr id="4" name="Picture 3"/>
          <p:cNvPicPr/>
          <p:nvPr/>
        </p:nvPicPr>
        <p:blipFill>
          <a:blip r:embed="rId2" cstate="print"/>
          <a:srcRect/>
          <a:stretch>
            <a:fillRect/>
          </a:stretch>
        </p:blipFill>
        <p:spPr bwMode="auto">
          <a:xfrm>
            <a:off x="1043608" y="1844824"/>
            <a:ext cx="7056784" cy="504057"/>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48072"/>
          </a:xfrm>
        </p:spPr>
        <p:txBody>
          <a:bodyPr>
            <a:noAutofit/>
          </a:bodyPr>
          <a:lstStyle/>
          <a:p>
            <a:r>
              <a:rPr lang="lv-LV" sz="2000" b="1" dirty="0" smtClean="0"/>
              <a:t>GAISMAS OBJEKTU NOMAIŅA GARKALNES NOVADĀ</a:t>
            </a:r>
            <a:endParaRPr lang="en-US" sz="1800" dirty="0"/>
          </a:p>
        </p:txBody>
      </p:sp>
      <p:sp>
        <p:nvSpPr>
          <p:cNvPr id="5" name="Content Placeholder 4"/>
          <p:cNvSpPr>
            <a:spLocks noGrp="1"/>
          </p:cNvSpPr>
          <p:nvPr>
            <p:ph idx="1"/>
          </p:nvPr>
        </p:nvSpPr>
        <p:spPr>
          <a:xfrm>
            <a:off x="467544" y="1484784"/>
            <a:ext cx="8229600" cy="5112568"/>
          </a:xfrm>
        </p:spPr>
        <p:txBody>
          <a:bodyPr/>
          <a:lstStyle/>
          <a:p>
            <a:pPr>
              <a:buNone/>
            </a:pPr>
            <a:r>
              <a:rPr lang="lv-LV" sz="2400" dirty="0" smtClean="0"/>
              <a:t>Projekta mērķis - oglekļa dioksīda emisiju samazināšana veicot gaismekļu nomaiņu Garkalnes novada apdzīvoto vietu ielās, kopumā nomainot 803 </a:t>
            </a:r>
            <a:r>
              <a:rPr lang="lv-LV" sz="2400" dirty="0" smtClean="0"/>
              <a:t>gaismekļus.</a:t>
            </a:r>
          </a:p>
          <a:p>
            <a:pPr>
              <a:buNone/>
            </a:pPr>
            <a:endParaRPr lang="en-US" dirty="0"/>
          </a:p>
        </p:txBody>
      </p:sp>
      <p:pic>
        <p:nvPicPr>
          <p:cNvPr id="6" name="Picture 5"/>
          <p:cNvPicPr/>
          <p:nvPr/>
        </p:nvPicPr>
        <p:blipFill>
          <a:blip r:embed="rId2" cstate="print"/>
          <a:srcRect/>
          <a:stretch>
            <a:fillRect/>
          </a:stretch>
        </p:blipFill>
        <p:spPr bwMode="auto">
          <a:xfrm>
            <a:off x="1619672" y="3429000"/>
            <a:ext cx="4608512" cy="3096344"/>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85242"/>
          </a:xfrm>
        </p:spPr>
        <p:txBody>
          <a:bodyPr>
            <a:normAutofit/>
          </a:bodyPr>
          <a:lstStyle/>
          <a:p>
            <a:r>
              <a:rPr lang="lv-LV" sz="2000" b="1" dirty="0" smtClean="0"/>
              <a:t>GAISMAS OBJEKTU NOMAIŅA GARKALNES NOVADĀ</a:t>
            </a:r>
            <a:endParaRPr lang="en-US" sz="2000" dirty="0"/>
          </a:p>
        </p:txBody>
      </p:sp>
      <p:sp>
        <p:nvSpPr>
          <p:cNvPr id="3" name="Content Placeholder 2"/>
          <p:cNvSpPr>
            <a:spLocks noGrp="1"/>
          </p:cNvSpPr>
          <p:nvPr>
            <p:ph idx="1"/>
          </p:nvPr>
        </p:nvSpPr>
        <p:spPr>
          <a:xfrm>
            <a:off x="467544" y="1340768"/>
            <a:ext cx="8229600" cy="4572000"/>
          </a:xfrm>
        </p:spPr>
        <p:txBody>
          <a:bodyPr/>
          <a:lstStyle/>
          <a:p>
            <a:pPr>
              <a:buNone/>
            </a:pPr>
            <a:r>
              <a:rPr lang="lv-LV" dirty="0" smtClean="0"/>
              <a:t>Kopumā Garkalnes novadā ietilpst 13 ciemi: Garkalne, </a:t>
            </a:r>
            <a:r>
              <a:rPr lang="lv-LV" dirty="0" err="1" smtClean="0"/>
              <a:t>Langstiņi</a:t>
            </a:r>
            <a:r>
              <a:rPr lang="lv-LV" dirty="0" smtClean="0"/>
              <a:t>, </a:t>
            </a:r>
            <a:r>
              <a:rPr lang="lv-LV" dirty="0" err="1" smtClean="0"/>
              <a:t>Upesciems</a:t>
            </a:r>
            <a:r>
              <a:rPr lang="lv-LV" dirty="0" smtClean="0"/>
              <a:t>, </a:t>
            </a:r>
            <a:r>
              <a:rPr lang="lv-LV" dirty="0" err="1" smtClean="0"/>
              <a:t>Berģi</a:t>
            </a:r>
            <a:r>
              <a:rPr lang="lv-LV" dirty="0" smtClean="0"/>
              <a:t>, Baltezers, </a:t>
            </a:r>
            <a:r>
              <a:rPr lang="lv-LV" dirty="0" err="1" smtClean="0"/>
              <a:t>Priedkalne</a:t>
            </a:r>
            <a:r>
              <a:rPr lang="lv-LV" dirty="0" smtClean="0"/>
              <a:t>, </a:t>
            </a:r>
            <a:r>
              <a:rPr lang="lv-LV" dirty="0" err="1" smtClean="0"/>
              <a:t>Bukulti</a:t>
            </a:r>
            <a:r>
              <a:rPr lang="lv-LV" dirty="0" smtClean="0"/>
              <a:t>, </a:t>
            </a:r>
            <a:r>
              <a:rPr lang="lv-LV" dirty="0" err="1" smtClean="0"/>
              <a:t>Makstenieki</a:t>
            </a:r>
            <a:r>
              <a:rPr lang="lv-LV" dirty="0" smtClean="0"/>
              <a:t>, Skuķīši, Amatnieki, Sunīši, </a:t>
            </a:r>
            <a:r>
              <a:rPr lang="lv-LV" dirty="0" err="1" smtClean="0"/>
              <a:t>Priežlejas</a:t>
            </a:r>
            <a:r>
              <a:rPr lang="lv-LV" dirty="0" smtClean="0"/>
              <a:t> un </a:t>
            </a:r>
            <a:r>
              <a:rPr lang="lv-LV" dirty="0" err="1" smtClean="0"/>
              <a:t>Suži</a:t>
            </a:r>
            <a:r>
              <a:rPr lang="lv-LV" dirty="0" smtClean="0"/>
              <a:t>. Novadā </a:t>
            </a:r>
            <a:r>
              <a:rPr lang="lv-LV" dirty="0" smtClean="0"/>
              <a:t>deklarēti apmēram 7500 pastāvīgie iedzīvotāji, </a:t>
            </a:r>
            <a:r>
              <a:rPr lang="lv-LV" dirty="0" smtClean="0"/>
              <a:t>bet iedzīvotāju skaits ar katru gadu palielinās.</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29258"/>
          </a:xfrm>
        </p:spPr>
        <p:txBody>
          <a:bodyPr>
            <a:normAutofit/>
          </a:bodyPr>
          <a:lstStyle/>
          <a:p>
            <a:r>
              <a:rPr lang="lv-LV" sz="2000" b="1" dirty="0" smtClean="0"/>
              <a:t>GAISMAS OBJEKTU NOMAIŅA GARKALNES NOVADĀ</a:t>
            </a:r>
            <a:endParaRPr lang="en-US" sz="2000" dirty="0"/>
          </a:p>
        </p:txBody>
      </p:sp>
      <p:sp>
        <p:nvSpPr>
          <p:cNvPr id="3" name="Content Placeholder 2"/>
          <p:cNvSpPr>
            <a:spLocks noGrp="1"/>
          </p:cNvSpPr>
          <p:nvPr>
            <p:ph idx="1"/>
          </p:nvPr>
        </p:nvSpPr>
        <p:spPr>
          <a:xfrm>
            <a:off x="457200" y="1340768"/>
            <a:ext cx="8229600" cy="5114040"/>
          </a:xfrm>
        </p:spPr>
        <p:txBody>
          <a:bodyPr>
            <a:normAutofit fontScale="62500" lnSpcReduction="20000"/>
          </a:bodyPr>
          <a:lstStyle/>
          <a:p>
            <a:r>
              <a:rPr lang="lv-LV" dirty="0" smtClean="0"/>
              <a:t>Pēdējo gadu apgaismošanas iekārtu tirgus analīze liecina par to, ka arvien pieaug enerģētiski efektīvāku gaismekļu pieprasījums. Šī tendence īpaši raksturīga patērētājiem ar lielu gaismekļu skaitu un jaudu. Liela uzmanība pasaulē mākslīgā apgaismojuma radīšanai tiek pievērsta principiāli jaunai gaismas tehnoloģijai – LED, kas ir saīsinājums no </a:t>
            </a:r>
            <a:r>
              <a:rPr lang="lv-LV" i="1" dirty="0" err="1" smtClean="0"/>
              <a:t>Light-Emitting</a:t>
            </a:r>
            <a:r>
              <a:rPr lang="lv-LV" i="1" dirty="0" smtClean="0"/>
              <a:t> Diode</a:t>
            </a:r>
            <a:r>
              <a:rPr lang="lv-LV" dirty="0" smtClean="0"/>
              <a:t> (gaismu izstarojoša diode - angļu val.).</a:t>
            </a:r>
            <a:endParaRPr lang="en-US" dirty="0" smtClean="0"/>
          </a:p>
          <a:p>
            <a:r>
              <a:rPr lang="lv-LV" dirty="0" smtClean="0"/>
              <a:t>  Pašlaik LED tehnoloģijas gaisma ir plaši izmantota elektronikā, ēku un telpu dekoratīvajā apgaismošanā, un pēdējā gada laikā ir pieejami arī pirmie LED gaismekļi, kas domāti ielu apgaismojumam. LED gaismekļu galvenās priekšrocības ir salīdzinoši mazs </a:t>
            </a:r>
            <a:r>
              <a:rPr lang="lv-LV" dirty="0" err="1" smtClean="0"/>
              <a:t>energopatēriņš</a:t>
            </a:r>
            <a:r>
              <a:rPr lang="lv-LV" dirty="0" smtClean="0"/>
              <a:t> (iespējams ietaupīt līdz pat 50% elektroenerģijas, nodrošinot tādu pašu apgaismojuma līmeni) un ievērojami lielāks kalpošanas ilgums (5 – 10 reizes lielāks kā parastajiem gaismekļiem), kā arī ir iespējama daudz inteliģentāka, efektīvāka un elastīgāka apgaismojuma vadības sistēma, kas ļauj regulēt apgaismojumu 100% diapazonā. Liela LED gaismekļu priekšrocība ir to kalpošanas laiks, kas sasniedz līdz pat 100000 stundām (līdz 60000 stundām nemainot gaismas spektru).</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57250"/>
          </a:xfrm>
        </p:spPr>
        <p:txBody>
          <a:bodyPr>
            <a:noAutofit/>
          </a:bodyPr>
          <a:lstStyle/>
          <a:p>
            <a:r>
              <a:rPr lang="lv-LV" sz="2000" b="1" dirty="0" smtClean="0"/>
              <a:t>GAISMAS OBJEKTU NOMAIŅA GARKALNES NOVADĀ</a:t>
            </a:r>
            <a:endParaRPr lang="en-US" sz="2000" dirty="0"/>
          </a:p>
        </p:txBody>
      </p:sp>
      <p:sp>
        <p:nvSpPr>
          <p:cNvPr id="3" name="Content Placeholder 2"/>
          <p:cNvSpPr>
            <a:spLocks noGrp="1"/>
          </p:cNvSpPr>
          <p:nvPr>
            <p:ph idx="1"/>
          </p:nvPr>
        </p:nvSpPr>
        <p:spPr>
          <a:xfrm>
            <a:off x="467544" y="1052736"/>
            <a:ext cx="8229600" cy="5112568"/>
          </a:xfrm>
        </p:spPr>
        <p:txBody>
          <a:bodyPr>
            <a:normAutofit fontScale="25000" lnSpcReduction="20000"/>
          </a:bodyPr>
          <a:lstStyle/>
          <a:p>
            <a:pPr>
              <a:buNone/>
            </a:pPr>
            <a:r>
              <a:rPr lang="lv-LV" dirty="0" smtClean="0"/>
              <a:t> </a:t>
            </a:r>
            <a:endParaRPr lang="lv-LV" dirty="0" smtClean="0"/>
          </a:p>
          <a:p>
            <a:pPr>
              <a:buNone/>
            </a:pPr>
            <a:endParaRPr lang="en-US" dirty="0" smtClean="0"/>
          </a:p>
          <a:p>
            <a:pPr>
              <a:lnSpc>
                <a:spcPct val="120000"/>
              </a:lnSpc>
              <a:buNone/>
            </a:pPr>
            <a:r>
              <a:rPr lang="lv-LV" sz="5600" dirty="0" smtClean="0"/>
              <a:t>Projekta ietvaros plānota dzīvsudraba (</a:t>
            </a:r>
            <a:r>
              <a:rPr lang="lv-LV" sz="5600" dirty="0" err="1" smtClean="0"/>
              <a:t>Hg</a:t>
            </a:r>
            <a:r>
              <a:rPr lang="lv-LV" sz="5600" dirty="0" smtClean="0"/>
              <a:t>) gaismekļu nomaiņu uz gaismu izstarojošu diožu (LED) tipa gaismekļiem. </a:t>
            </a:r>
            <a:endParaRPr lang="en-US" sz="5600" dirty="0" smtClean="0"/>
          </a:p>
          <a:p>
            <a:pPr>
              <a:lnSpc>
                <a:spcPct val="120000"/>
              </a:lnSpc>
              <a:buNone/>
            </a:pPr>
            <a:r>
              <a:rPr lang="lv-LV" sz="5600" dirty="0" smtClean="0">
                <a:solidFill>
                  <a:schemeClr val="accent2">
                    <a:lumMod val="60000"/>
                    <a:lumOff val="40000"/>
                  </a:schemeClr>
                </a:solidFill>
              </a:rPr>
              <a:t>Galvenās </a:t>
            </a:r>
            <a:r>
              <a:rPr lang="lv-LV" sz="5600" dirty="0" smtClean="0">
                <a:solidFill>
                  <a:schemeClr val="accent2">
                    <a:lumMod val="60000"/>
                    <a:lumOff val="40000"/>
                  </a:schemeClr>
                </a:solidFill>
              </a:rPr>
              <a:t>aktivitātes: </a:t>
            </a:r>
            <a:endParaRPr lang="en-US" sz="5600" dirty="0" smtClean="0">
              <a:solidFill>
                <a:schemeClr val="accent2">
                  <a:lumMod val="60000"/>
                  <a:lumOff val="40000"/>
                </a:schemeClr>
              </a:solidFill>
            </a:endParaRPr>
          </a:p>
          <a:p>
            <a:pPr>
              <a:lnSpc>
                <a:spcPct val="120000"/>
              </a:lnSpc>
            </a:pPr>
            <a:r>
              <a:rPr lang="lv-LV" sz="5600" dirty="0" smtClean="0"/>
              <a:t>veco </a:t>
            </a:r>
            <a:r>
              <a:rPr lang="lv-LV" sz="5600" dirty="0" smtClean="0"/>
              <a:t>gaismekļu un pievadu demontāža;</a:t>
            </a:r>
            <a:endParaRPr lang="en-US" sz="5600" dirty="0" smtClean="0"/>
          </a:p>
          <a:p>
            <a:pPr>
              <a:lnSpc>
                <a:spcPct val="120000"/>
              </a:lnSpc>
            </a:pPr>
            <a:r>
              <a:rPr lang="lv-LV" sz="5600" dirty="0" smtClean="0"/>
              <a:t> </a:t>
            </a:r>
            <a:r>
              <a:rPr lang="lv-LV" sz="5600" dirty="0" smtClean="0"/>
              <a:t>montāžas </a:t>
            </a:r>
            <a:r>
              <a:rPr lang="lv-LV" sz="5600" dirty="0" smtClean="0"/>
              <a:t>darbi – LED tipa gaismekļu uzstādīšana, pievadu NYM 3x1.5m</a:t>
            </a:r>
            <a:r>
              <a:rPr lang="lv-LV" sz="5600" baseline="30000" dirty="0" smtClean="0"/>
              <a:t>2</a:t>
            </a:r>
            <a:r>
              <a:rPr lang="lv-LV" sz="5600" dirty="0" smtClean="0"/>
              <a:t> ierīkošana, aizsardzības automātikas B6 </a:t>
            </a:r>
            <a:r>
              <a:rPr lang="lv-LV" sz="5600" dirty="0" smtClean="0"/>
              <a:t>uzstādīšana, apgaismojuma </a:t>
            </a:r>
            <a:r>
              <a:rPr lang="lv-LV" sz="5600" dirty="0" smtClean="0"/>
              <a:t>regulēšanas iekārtu uzstādīšana.</a:t>
            </a:r>
            <a:endParaRPr lang="en-US" sz="5600" dirty="0" smtClean="0"/>
          </a:p>
          <a:p>
            <a:pPr>
              <a:lnSpc>
                <a:spcPct val="120000"/>
              </a:lnSpc>
              <a:buNone/>
            </a:pPr>
            <a:r>
              <a:rPr lang="lv-LV" sz="5600" dirty="0" smtClean="0"/>
              <a:t>Pirms </a:t>
            </a:r>
            <a:r>
              <a:rPr lang="lv-LV" sz="5600" dirty="0" smtClean="0"/>
              <a:t>projekta īstenošanas esošais aprēķinātais elektroenerģijas patēriņš sastāda 516 713,3 kWh, savukārt pēc projekta īstenošanas plānotais elektroenerģijas patēriņš sastādīs 154 150,64 kWh. </a:t>
            </a:r>
            <a:r>
              <a:rPr lang="lv-LV" sz="5600" dirty="0" smtClean="0"/>
              <a:t> Līdz </a:t>
            </a:r>
            <a:r>
              <a:rPr lang="lv-LV" sz="5600" dirty="0" smtClean="0"/>
              <a:t>ar to būtiski ietaupot Garkalnes novada pašvaldības finanšu līdzekļus, kuri paredzēti ielu apgaismošanai, kā arī samazinot siltumnīcefekta gāzu emisiju. Vidējais apgaismojuma </a:t>
            </a:r>
            <a:r>
              <a:rPr lang="lv-LV" sz="5600" dirty="0" smtClean="0"/>
              <a:t>stundu skaits </a:t>
            </a:r>
            <a:r>
              <a:rPr lang="lv-LV" sz="5600" dirty="0" smtClean="0"/>
              <a:t>gadā sastādīs 3760 h. </a:t>
            </a:r>
            <a:endParaRPr lang="lv-LV" sz="5600" dirty="0" smtClean="0"/>
          </a:p>
          <a:p>
            <a:pPr>
              <a:lnSpc>
                <a:spcPct val="120000"/>
              </a:lnSpc>
              <a:buNone/>
            </a:pPr>
            <a:r>
              <a:rPr lang="lv-LV" sz="5600" dirty="0" smtClean="0"/>
              <a:t>Atkarībā </a:t>
            </a:r>
            <a:r>
              <a:rPr lang="lv-LV" sz="5600" dirty="0" smtClean="0"/>
              <a:t>no ielu izvietojuma novadā plānots uzstādīt: </a:t>
            </a:r>
            <a:endParaRPr lang="en-US" sz="5600" dirty="0" smtClean="0"/>
          </a:p>
          <a:p>
            <a:pPr lvl="0">
              <a:lnSpc>
                <a:spcPct val="120000"/>
              </a:lnSpc>
              <a:buNone/>
            </a:pPr>
            <a:r>
              <a:rPr lang="lv-LV" sz="5600" dirty="0" smtClean="0"/>
              <a:t>30 gaismekļus ar 130W gaismas avota jaudu, kur </a:t>
            </a:r>
            <a:r>
              <a:rPr lang="lv-LV" sz="5600" dirty="0" err="1" smtClean="0"/>
              <a:t>Pnom</a:t>
            </a:r>
            <a:r>
              <a:rPr lang="lv-LV" sz="5600" dirty="0" smtClean="0"/>
              <a:t>* ir 140,4 W.</a:t>
            </a:r>
            <a:endParaRPr lang="en-US" sz="5600" dirty="0" smtClean="0"/>
          </a:p>
          <a:p>
            <a:pPr lvl="0">
              <a:lnSpc>
                <a:spcPct val="120000"/>
              </a:lnSpc>
              <a:buNone/>
            </a:pPr>
            <a:r>
              <a:rPr lang="lv-LV" sz="5600" dirty="0" smtClean="0"/>
              <a:t>79 gaismekļus ar 100 W gaismas avota jaudu </a:t>
            </a:r>
            <a:r>
              <a:rPr lang="lv-LV" sz="5600" dirty="0" err="1" smtClean="0"/>
              <a:t>Pnom</a:t>
            </a:r>
            <a:r>
              <a:rPr lang="lv-LV" sz="5600" dirty="0" smtClean="0"/>
              <a:t> ir 107 W;</a:t>
            </a:r>
            <a:endParaRPr lang="en-US" sz="5600" dirty="0" smtClean="0"/>
          </a:p>
          <a:p>
            <a:pPr lvl="0">
              <a:lnSpc>
                <a:spcPct val="120000"/>
              </a:lnSpc>
              <a:buNone/>
            </a:pPr>
            <a:r>
              <a:rPr lang="lv-LV" sz="5600" dirty="0" smtClean="0"/>
              <a:t>305 gaismekli ar 80 W gaismas avota jaudu, kur </a:t>
            </a:r>
            <a:r>
              <a:rPr lang="lv-LV" sz="5600" dirty="0" err="1" smtClean="0"/>
              <a:t>Pnom</a:t>
            </a:r>
            <a:r>
              <a:rPr lang="lv-LV" sz="5600" dirty="0" smtClean="0"/>
              <a:t> ir 86,4 W;</a:t>
            </a:r>
            <a:endParaRPr lang="en-US" sz="5600" dirty="0" smtClean="0"/>
          </a:p>
          <a:p>
            <a:pPr lvl="0">
              <a:lnSpc>
                <a:spcPct val="120000"/>
              </a:lnSpc>
              <a:buNone/>
            </a:pPr>
            <a:r>
              <a:rPr lang="lv-LV" sz="5600" dirty="0" smtClean="0"/>
              <a:t>407 gaismekļus ar 50W gaismas avota jaudu, kur </a:t>
            </a:r>
            <a:r>
              <a:rPr lang="lv-LV" sz="5600" dirty="0" err="1" smtClean="0"/>
              <a:t>Pnom</a:t>
            </a:r>
            <a:r>
              <a:rPr lang="lv-LV" sz="5600" dirty="0" smtClean="0"/>
              <a:t> ir 54 W.</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41226"/>
          </a:xfrm>
        </p:spPr>
        <p:txBody>
          <a:bodyPr>
            <a:noAutofit/>
          </a:bodyPr>
          <a:lstStyle/>
          <a:p>
            <a:r>
              <a:rPr lang="lv-LV" sz="2000" b="1" dirty="0" smtClean="0"/>
              <a:t>GAISMAS OBJEKTU NOMAIŅA GARKALNES NOVADĀ</a:t>
            </a:r>
            <a:endParaRPr lang="en-US" sz="2000" dirty="0"/>
          </a:p>
        </p:txBody>
      </p:sp>
      <p:sp>
        <p:nvSpPr>
          <p:cNvPr id="3" name="Content Placeholder 2"/>
          <p:cNvSpPr>
            <a:spLocks noGrp="1"/>
          </p:cNvSpPr>
          <p:nvPr>
            <p:ph idx="1"/>
          </p:nvPr>
        </p:nvSpPr>
        <p:spPr>
          <a:xfrm>
            <a:off x="467544" y="1340768"/>
            <a:ext cx="8229600" cy="4572000"/>
          </a:xfrm>
        </p:spPr>
        <p:txBody>
          <a:bodyPr>
            <a:normAutofit fontScale="92500"/>
          </a:bodyPr>
          <a:lstStyle/>
          <a:p>
            <a:pPr>
              <a:buNone/>
            </a:pPr>
            <a:r>
              <a:rPr lang="lv-LV" sz="2200" dirty="0" smtClean="0"/>
              <a:t>Ņemot vērā LED </a:t>
            </a:r>
            <a:r>
              <a:rPr lang="lv-LV" sz="2200" dirty="0" err="1" smtClean="0"/>
              <a:t>teholoģiju</a:t>
            </a:r>
            <a:r>
              <a:rPr lang="lv-LV" sz="2200" dirty="0" smtClean="0"/>
              <a:t> tehniskos radītājus un izmantošanas pieredzi Latvijā, Eiropā un pasaulē ir prognozējams, ka uzstādāmo gaismekļu darbības laiks bez apkalpes pārsniegs 50 000 darba stundas.</a:t>
            </a:r>
            <a:endParaRPr lang="en-US" sz="2200" dirty="0" smtClean="0"/>
          </a:p>
          <a:p>
            <a:pPr>
              <a:buNone/>
            </a:pPr>
            <a:endParaRPr lang="en-US" sz="2200" dirty="0" smtClean="0"/>
          </a:p>
          <a:p>
            <a:pPr>
              <a:buNone/>
            </a:pPr>
            <a:r>
              <a:rPr lang="lv-LV" sz="2200" dirty="0" smtClean="0"/>
              <a:t> Pēc projekta īstenošanas:</a:t>
            </a:r>
            <a:endParaRPr lang="en-US" sz="2200" dirty="0" smtClean="0"/>
          </a:p>
          <a:p>
            <a:pPr lvl="0">
              <a:buNone/>
            </a:pPr>
            <a:r>
              <a:rPr lang="lv-LV" sz="2200" dirty="0" smtClean="0"/>
              <a:t>Gaismekļu plānotais darbības laiks ir vidēji </a:t>
            </a:r>
            <a:r>
              <a:rPr lang="lv-LV" sz="2200" b="1" dirty="0" smtClean="0"/>
              <a:t>3 760 stundas gadā;</a:t>
            </a:r>
            <a:endParaRPr lang="en-US" sz="2200" dirty="0" smtClean="0"/>
          </a:p>
          <a:p>
            <a:pPr lvl="0">
              <a:buNone/>
            </a:pPr>
            <a:r>
              <a:rPr lang="lv-LV" sz="2200" dirty="0" smtClean="0"/>
              <a:t>CO</a:t>
            </a:r>
            <a:r>
              <a:rPr lang="lv-LV" sz="2200" baseline="-25000" dirty="0" smtClean="0"/>
              <a:t>2</a:t>
            </a:r>
            <a:r>
              <a:rPr lang="lv-LV" sz="2200" dirty="0" smtClean="0"/>
              <a:t> samazinājums gadā būs </a:t>
            </a:r>
            <a:r>
              <a:rPr lang="lv-LV" sz="2200" b="1" dirty="0" smtClean="0"/>
              <a:t>143,94</a:t>
            </a:r>
            <a:r>
              <a:rPr lang="lv-LV" sz="2200" dirty="0" smtClean="0"/>
              <a:t> </a:t>
            </a:r>
            <a:r>
              <a:rPr lang="lv-LV" sz="2200" b="1" dirty="0" smtClean="0"/>
              <a:t>tCO</a:t>
            </a:r>
            <a:r>
              <a:rPr lang="lv-LV" sz="2200" b="1" baseline="-25000" dirty="0" smtClean="0"/>
              <a:t>2</a:t>
            </a:r>
            <a:r>
              <a:rPr lang="lv-LV" sz="2200" dirty="0" smtClean="0"/>
              <a:t>/</a:t>
            </a:r>
            <a:r>
              <a:rPr lang="lv-LV" sz="2200" b="1" dirty="0" smtClean="0"/>
              <a:t>gadā;</a:t>
            </a:r>
            <a:endParaRPr lang="en-US" sz="2200" dirty="0" smtClean="0"/>
          </a:p>
          <a:p>
            <a:pPr lvl="0">
              <a:buNone/>
            </a:pPr>
            <a:r>
              <a:rPr lang="lv-LV" sz="2200" dirty="0" smtClean="0"/>
              <a:t>attiecība starp CO</a:t>
            </a:r>
            <a:r>
              <a:rPr lang="lv-LV" sz="2200" baseline="-25000" dirty="0" smtClean="0"/>
              <a:t>2</a:t>
            </a:r>
            <a:r>
              <a:rPr lang="lv-LV" sz="2200" dirty="0" smtClean="0"/>
              <a:t> samazinājumu gadā un projektam pieprasīto KPFI līdzfinansējumu </a:t>
            </a:r>
            <a:r>
              <a:rPr lang="lv-LV" sz="2200" b="1" dirty="0" smtClean="0"/>
              <a:t>ir 0,000623</a:t>
            </a:r>
            <a:r>
              <a:rPr lang="lv-LV" sz="2200" dirty="0" smtClean="0"/>
              <a:t> t</a:t>
            </a:r>
            <a:r>
              <a:rPr lang="lv-LV" sz="2200" b="1" dirty="0" smtClean="0"/>
              <a:t>CO</a:t>
            </a:r>
            <a:r>
              <a:rPr lang="lv-LV" sz="2200" b="1" baseline="-25000" dirty="0" smtClean="0"/>
              <a:t>2</a:t>
            </a:r>
            <a:r>
              <a:rPr lang="lv-LV" sz="2200" b="1" dirty="0" smtClean="0"/>
              <a:t>/Ls</a:t>
            </a:r>
            <a:r>
              <a:rPr lang="lv-LV" sz="2200" dirty="0" smtClean="0"/>
              <a:t>;</a:t>
            </a:r>
            <a:endParaRPr lang="en-US" sz="2200" dirty="0" smtClean="0"/>
          </a:p>
          <a:p>
            <a:pPr lvl="0">
              <a:buNone/>
            </a:pPr>
            <a:r>
              <a:rPr lang="lv-LV" sz="2200" dirty="0" smtClean="0"/>
              <a:t>attiecība starp CO</a:t>
            </a:r>
            <a:r>
              <a:rPr lang="lv-LV" sz="2200" baseline="-25000" dirty="0" smtClean="0"/>
              <a:t>2</a:t>
            </a:r>
            <a:r>
              <a:rPr lang="lv-LV" sz="2200" dirty="0" smtClean="0"/>
              <a:t> samazinājumu gadā un projektā plānoto uzstādāmo apgaismojuma jaudu ir </a:t>
            </a:r>
            <a:r>
              <a:rPr lang="lv-LV" sz="2200" b="1" dirty="0" smtClean="0"/>
              <a:t>2403,23</a:t>
            </a:r>
            <a:r>
              <a:rPr lang="lv-LV" sz="2200" dirty="0" smtClean="0"/>
              <a:t> t</a:t>
            </a:r>
            <a:r>
              <a:rPr lang="lv-LV" sz="2200" b="1" dirty="0" smtClean="0"/>
              <a:t>CO</a:t>
            </a:r>
            <a:r>
              <a:rPr lang="lv-LV" sz="2200" b="1" baseline="-25000" dirty="0" smtClean="0"/>
              <a:t>2</a:t>
            </a:r>
            <a:r>
              <a:rPr lang="lv-LV" sz="2200" b="1" dirty="0" smtClean="0"/>
              <a:t>/MW.</a:t>
            </a:r>
            <a:endParaRPr lang="en-US" sz="2200"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57250"/>
          </a:xfrm>
        </p:spPr>
        <p:txBody>
          <a:bodyPr>
            <a:noAutofit/>
          </a:bodyPr>
          <a:lstStyle/>
          <a:p>
            <a:r>
              <a:rPr lang="lv-LV" sz="2000" b="1" dirty="0" smtClean="0"/>
              <a:t>GAISMAS OBJEKTU NOMAIŅA GARKALNES NOVADĀ</a:t>
            </a:r>
            <a:endParaRPr lang="en-US" sz="2000" dirty="0"/>
          </a:p>
        </p:txBody>
      </p:sp>
      <p:sp>
        <p:nvSpPr>
          <p:cNvPr id="3" name="Content Placeholder 2"/>
          <p:cNvSpPr>
            <a:spLocks noGrp="1"/>
          </p:cNvSpPr>
          <p:nvPr>
            <p:ph idx="1"/>
          </p:nvPr>
        </p:nvSpPr>
        <p:spPr>
          <a:xfrm>
            <a:off x="539552" y="1556792"/>
            <a:ext cx="8229600" cy="4572000"/>
          </a:xfrm>
        </p:spPr>
        <p:txBody>
          <a:bodyPr/>
          <a:lstStyle/>
          <a:p>
            <a:r>
              <a:rPr lang="lv-LV" dirty="0" smtClean="0"/>
              <a:t>Projekta kopējās izmaksas sastāda </a:t>
            </a:r>
            <a:r>
              <a:rPr lang="lv-LV" dirty="0" smtClean="0">
                <a:solidFill>
                  <a:schemeClr val="accent2">
                    <a:lumMod val="60000"/>
                    <a:lumOff val="40000"/>
                  </a:schemeClr>
                </a:solidFill>
              </a:rPr>
              <a:t>420 113,78 </a:t>
            </a:r>
            <a:r>
              <a:rPr lang="lv-LV" dirty="0" smtClean="0"/>
              <a:t>LVL. </a:t>
            </a:r>
          </a:p>
          <a:p>
            <a:r>
              <a:rPr lang="lv-LV" dirty="0" smtClean="0"/>
              <a:t>Kopējās </a:t>
            </a:r>
            <a:r>
              <a:rPr lang="lv-LV" dirty="0" smtClean="0"/>
              <a:t>attiecināmās izmaksas sastāda </a:t>
            </a:r>
            <a:r>
              <a:rPr lang="lv-LV" dirty="0" smtClean="0">
                <a:solidFill>
                  <a:schemeClr val="accent2">
                    <a:lumMod val="60000"/>
                    <a:lumOff val="40000"/>
                  </a:schemeClr>
                </a:solidFill>
              </a:rPr>
              <a:t>330 </a:t>
            </a:r>
            <a:r>
              <a:rPr lang="lv-LV" dirty="0" smtClean="0">
                <a:solidFill>
                  <a:schemeClr val="accent2">
                    <a:lumMod val="60000"/>
                    <a:lumOff val="40000"/>
                  </a:schemeClr>
                </a:solidFill>
              </a:rPr>
              <a:t>113,78 </a:t>
            </a:r>
            <a:r>
              <a:rPr lang="lv-LV" dirty="0" smtClean="0"/>
              <a:t>LVL, </a:t>
            </a:r>
            <a:r>
              <a:rPr lang="lv-LV" dirty="0" smtClean="0"/>
              <a:t>no kurām KPFI finansējums sastāda </a:t>
            </a:r>
            <a:r>
              <a:rPr lang="lv-LV" dirty="0" smtClean="0">
                <a:solidFill>
                  <a:schemeClr val="accent2">
                    <a:lumMod val="60000"/>
                    <a:lumOff val="40000"/>
                  </a:schemeClr>
                </a:solidFill>
              </a:rPr>
              <a:t>231 079,64 </a:t>
            </a:r>
            <a:r>
              <a:rPr lang="lv-LV" dirty="0" smtClean="0"/>
              <a:t>LVL </a:t>
            </a:r>
            <a:r>
              <a:rPr lang="lv-LV" dirty="0" smtClean="0"/>
              <a:t>(70 %), bet projekta iesniedzēja līdzfinansējums sastāda </a:t>
            </a:r>
            <a:r>
              <a:rPr lang="lv-LV" dirty="0" smtClean="0">
                <a:solidFill>
                  <a:schemeClr val="accent2">
                    <a:lumMod val="60000"/>
                    <a:lumOff val="40000"/>
                  </a:schemeClr>
                </a:solidFill>
              </a:rPr>
              <a:t>99 </a:t>
            </a:r>
            <a:r>
              <a:rPr lang="lv-LV" dirty="0" smtClean="0">
                <a:solidFill>
                  <a:schemeClr val="accent2">
                    <a:lumMod val="60000"/>
                    <a:lumOff val="40000"/>
                  </a:schemeClr>
                </a:solidFill>
              </a:rPr>
              <a:t>034,14 </a:t>
            </a:r>
            <a:r>
              <a:rPr lang="lv-LV" dirty="0" smtClean="0"/>
              <a:t>LVL (30</a:t>
            </a:r>
            <a:r>
              <a:rPr lang="lv-LV" dirty="0" smtClean="0"/>
              <a:t>%).</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13234"/>
          </a:xfrm>
        </p:spPr>
        <p:txBody>
          <a:bodyPr>
            <a:noAutofit/>
          </a:bodyPr>
          <a:lstStyle/>
          <a:p>
            <a:r>
              <a:rPr lang="lv-LV" sz="2000" b="1" dirty="0" smtClean="0"/>
              <a:t>GAISMAS OBJEKTU NOMAIŅA GARKALNES NOVADĀ</a:t>
            </a:r>
            <a:endParaRPr lang="en-US" sz="2000" dirty="0"/>
          </a:p>
        </p:txBody>
      </p:sp>
      <p:sp>
        <p:nvSpPr>
          <p:cNvPr id="3" name="Content Placeholder 2"/>
          <p:cNvSpPr>
            <a:spLocks noGrp="1"/>
          </p:cNvSpPr>
          <p:nvPr>
            <p:ph idx="1"/>
          </p:nvPr>
        </p:nvSpPr>
        <p:spPr>
          <a:xfrm>
            <a:off x="539552" y="1124744"/>
            <a:ext cx="8229600" cy="4572000"/>
          </a:xfrm>
        </p:spPr>
        <p:txBody>
          <a:bodyPr>
            <a:normAutofit fontScale="92500" lnSpcReduction="20000"/>
          </a:bodyPr>
          <a:lstStyle/>
          <a:p>
            <a:pPr>
              <a:buNone/>
            </a:pPr>
            <a:endParaRPr lang="lv-LV" dirty="0" smtClean="0"/>
          </a:p>
          <a:p>
            <a:pPr>
              <a:buNone/>
            </a:pPr>
            <a:r>
              <a:rPr lang="lv-LV" b="1" dirty="0" smtClean="0">
                <a:solidFill>
                  <a:schemeClr val="accent2">
                    <a:lumMod val="60000"/>
                    <a:lumOff val="40000"/>
                  </a:schemeClr>
                </a:solidFill>
              </a:rPr>
              <a:t>PLĀNOTIE REZULTĀTI:</a:t>
            </a:r>
            <a:endParaRPr lang="lv-LV" b="1" dirty="0" smtClean="0">
              <a:solidFill>
                <a:schemeClr val="accent2">
                  <a:lumMod val="60000"/>
                  <a:lumOff val="40000"/>
                </a:schemeClr>
              </a:solidFill>
            </a:endParaRPr>
          </a:p>
          <a:p>
            <a:r>
              <a:rPr lang="lv-LV" dirty="0" smtClean="0"/>
              <a:t>samazināsies </a:t>
            </a:r>
            <a:r>
              <a:rPr lang="lv-LV" dirty="0" smtClean="0"/>
              <a:t>elektroenerģijas patēriņā, </a:t>
            </a:r>
            <a:endParaRPr lang="lv-LV" dirty="0" smtClean="0"/>
          </a:p>
          <a:p>
            <a:r>
              <a:rPr lang="lv-LV" dirty="0" smtClean="0"/>
              <a:t>samazināsies </a:t>
            </a:r>
            <a:r>
              <a:rPr lang="lv-LV" dirty="0" smtClean="0"/>
              <a:t>siltumnīcefekta gāzu emisijas, </a:t>
            </a:r>
            <a:endParaRPr lang="lv-LV" dirty="0" smtClean="0"/>
          </a:p>
          <a:p>
            <a:r>
              <a:rPr lang="lv-LV" dirty="0" smtClean="0"/>
              <a:t>kā </a:t>
            </a:r>
            <a:r>
              <a:rPr lang="lv-LV" dirty="0" smtClean="0"/>
              <a:t>arī novada iedzīvotājiem būs nodrošināts kvalitatīvs ielu apgaismojums, kas mazinās dažādus nelaimes gadījumus (avārijas, traumas u.c.) uz </a:t>
            </a:r>
            <a:r>
              <a:rPr lang="lv-LV" dirty="0" smtClean="0"/>
              <a:t>ielām. Apgaismojums būs vienmērīgs, </a:t>
            </a:r>
            <a:r>
              <a:rPr lang="lv-LV" dirty="0" smtClean="0"/>
              <a:t>dega katra </a:t>
            </a:r>
            <a:r>
              <a:rPr lang="lv-LV" dirty="0" smtClean="0"/>
              <a:t>otrā </a:t>
            </a:r>
            <a:r>
              <a:rPr lang="lv-LV" dirty="0" smtClean="0"/>
              <a:t>lampa – </a:t>
            </a:r>
            <a:r>
              <a:rPr lang="lv-LV" dirty="0" smtClean="0"/>
              <a:t>tagad visas, neveidosies tā saucamais zebras efekts </a:t>
            </a:r>
            <a:r>
              <a:rPr lang="lv-LV" dirty="0" smtClean="0"/>
              <a:t>– nedroši gājējiem. </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85242"/>
          </a:xfrm>
        </p:spPr>
        <p:txBody>
          <a:bodyPr>
            <a:normAutofit/>
          </a:bodyPr>
          <a:lstStyle/>
          <a:p>
            <a:r>
              <a:rPr lang="lv-LV" sz="2000" b="1" dirty="0" smtClean="0"/>
              <a:t>GAISMAS OBJEKTU NOMAIŅA GARKALNES NOVADĀ</a:t>
            </a:r>
            <a:endParaRPr lang="en-US" sz="2000" dirty="0"/>
          </a:p>
        </p:txBody>
      </p:sp>
      <p:sp>
        <p:nvSpPr>
          <p:cNvPr id="3" name="Content Placeholder 2"/>
          <p:cNvSpPr>
            <a:spLocks noGrp="1"/>
          </p:cNvSpPr>
          <p:nvPr>
            <p:ph idx="1"/>
          </p:nvPr>
        </p:nvSpPr>
        <p:spPr>
          <a:xfrm>
            <a:off x="395536" y="1556792"/>
            <a:ext cx="8229600" cy="4572000"/>
          </a:xfrm>
        </p:spPr>
        <p:txBody>
          <a:bodyPr/>
          <a:lstStyle/>
          <a:p>
            <a:pPr hangingPunct="0"/>
            <a:r>
              <a:rPr lang="lv-LV" dirty="0" smtClean="0"/>
              <a:t>lampas būs ar </a:t>
            </a:r>
            <a:r>
              <a:rPr lang="lv-LV" dirty="0" smtClean="0"/>
              <a:t>vadības sistēmu, nav nepieciešams cilvēks, kas </a:t>
            </a:r>
            <a:r>
              <a:rPr lang="lv-LV" dirty="0" smtClean="0"/>
              <a:t>regulē apgaismojumu.</a:t>
            </a:r>
            <a:endParaRPr lang="en-US" dirty="0" smtClean="0"/>
          </a:p>
          <a:p>
            <a:pPr hangingPunct="0"/>
            <a:r>
              <a:rPr lang="lv-LV" dirty="0" smtClean="0"/>
              <a:t>Kartē </a:t>
            </a:r>
            <a:r>
              <a:rPr lang="lv-LV" dirty="0" smtClean="0"/>
              <a:t>atzīmēta katra </a:t>
            </a:r>
            <a:r>
              <a:rPr lang="lv-LV" dirty="0" smtClean="0"/>
              <a:t>lampa </a:t>
            </a:r>
            <a:r>
              <a:rPr lang="lv-LV" dirty="0" smtClean="0"/>
              <a:t>- iespēja </a:t>
            </a:r>
            <a:r>
              <a:rPr lang="lv-LV" dirty="0" smtClean="0"/>
              <a:t>pieslēgt apsardzi. </a:t>
            </a:r>
            <a:endParaRPr lang="en-US" dirty="0" smtClean="0"/>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254</TotalTime>
  <Words>761</Words>
  <Application>Microsoft Office PowerPoint</Application>
  <PresentationFormat>On-screen Show (4:3)</PresentationFormat>
  <Paragraphs>80</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Verve</vt:lpstr>
      <vt:lpstr>GAISMAS OBJEKTU NOMAIŅA GARKALNES NOVADĀ</vt:lpstr>
      <vt:lpstr>GAISMAS OBJEKTU NOMAIŅA GARKALNES NOVADĀ</vt:lpstr>
      <vt:lpstr>GAISMAS OBJEKTU NOMAIŅA GARKALNES NOVADĀ</vt:lpstr>
      <vt:lpstr>GAISMAS OBJEKTU NOMAIŅA GARKALNES NOVADĀ</vt:lpstr>
      <vt:lpstr>GAISMAS OBJEKTU NOMAIŅA GARKALNES NOVADĀ</vt:lpstr>
      <vt:lpstr>GAISMAS OBJEKTU NOMAIŅA GARKALNES NOVADĀ</vt:lpstr>
      <vt:lpstr>GAISMAS OBJEKTU NOMAIŅA GARKALNES NOVADĀ</vt:lpstr>
      <vt:lpstr>GAISMAS OBJEKTU NOMAIŅA GARKALNES NOVADĀ</vt:lpstr>
      <vt:lpstr>GAISMAS OBJEKTU NOMAIŅA GARKALNES NOVADĀ</vt:lpstr>
      <vt:lpstr>GAISMAS OBJEKTU NOMAIŅA GARKALNES NOVADĀ</vt:lpstr>
      <vt:lpstr>VELOCELIŅA BERĢI - UPESCIEMS - LANGSTIŅI IZBŪVE</vt:lpstr>
      <vt:lpstr>VELOCELIŅA BERĢI - UPESCIEMS - LANGSTIŅI IZBŪVE</vt:lpstr>
      <vt:lpstr>VELOCELIŅA BERĢI - UPESCIEMS - LANGSTIŅI IZBŪVE</vt:lpstr>
      <vt:lpstr>VELOCELIŅA BERĢI - UPESCIEMS - LANGSTIŅI IZBŪVE</vt:lpstr>
      <vt:lpstr>VELOCELIŅA BERĢI - UPESCIEMS - LANGSTIŅI IZBŪVE</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GAISMAS OBJEKTU NOMAIŅA GARKALNES NOVADĀ</dc:title>
  <dc:creator>Ilesa</dc:creator>
  <cp:lastModifiedBy>Ilesa</cp:lastModifiedBy>
  <cp:revision>24</cp:revision>
  <dcterms:created xsi:type="dcterms:W3CDTF">2012-04-12T17:54:27Z</dcterms:created>
  <dcterms:modified xsi:type="dcterms:W3CDTF">2012-04-12T22:08:45Z</dcterms:modified>
</cp:coreProperties>
</file>